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81" r:id="rId6"/>
    <p:sldId id="280" r:id="rId7"/>
    <p:sldId id="282" r:id="rId8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Roboto Slab" charset="0"/>
      <p:regular r:id="rId14"/>
      <p:bold r:id="rId15"/>
    </p:embeddedFont>
    <p:embeddedFont>
      <p:font typeface="Abril Fatface" charset="0"/>
      <p:regular r:id="rId16"/>
    </p:embeddedFont>
    <p:embeddedFont>
      <p:font typeface="Lexend Light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261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15fe8440b1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215fe8440b1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634750" y="480150"/>
            <a:ext cx="9972900" cy="58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34750" y="480150"/>
            <a:ext cx="9972900" cy="336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0756091" y="536725"/>
            <a:ext cx="792253" cy="230688"/>
            <a:chOff x="745813" y="1290313"/>
            <a:chExt cx="1236350" cy="360000"/>
          </a:xfrm>
        </p:grpSpPr>
        <p:sp>
          <p:nvSpPr>
            <p:cNvPr id="15" name="Google Shape;15;p2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21" name="Google Shape;21;p2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052650" y="5377600"/>
            <a:ext cx="91632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2052650" y="1778900"/>
            <a:ext cx="9163200" cy="360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04893" y="5364314"/>
            <a:ext cx="792208" cy="710851"/>
            <a:chOff x="304016" y="596485"/>
            <a:chExt cx="1168621" cy="1048607"/>
          </a:xfrm>
        </p:grpSpPr>
        <p:sp>
          <p:nvSpPr>
            <p:cNvPr id="26" name="Google Shape;26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404893" y="4492306"/>
            <a:ext cx="792208" cy="710851"/>
            <a:chOff x="304016" y="596485"/>
            <a:chExt cx="1168621" cy="1048607"/>
          </a:xfrm>
        </p:grpSpPr>
        <p:sp>
          <p:nvSpPr>
            <p:cNvPr id="31" name="Google Shape;31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404893" y="3620298"/>
            <a:ext cx="792208" cy="710851"/>
            <a:chOff x="304016" y="596485"/>
            <a:chExt cx="1168621" cy="1048607"/>
          </a:xfrm>
        </p:grpSpPr>
        <p:sp>
          <p:nvSpPr>
            <p:cNvPr id="36" name="Google Shape;36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404893" y="2748289"/>
            <a:ext cx="792208" cy="710851"/>
            <a:chOff x="304016" y="596485"/>
            <a:chExt cx="1168621" cy="1048607"/>
          </a:xfrm>
        </p:grpSpPr>
        <p:sp>
          <p:nvSpPr>
            <p:cNvPr id="41" name="Google Shape;41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>
            <a:off x="622800" y="1958025"/>
            <a:ext cx="3644400" cy="350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558650" y="480150"/>
            <a:ext cx="7049100" cy="589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4558650" y="480150"/>
            <a:ext cx="7049100" cy="336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5665025" y="170915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5665000" y="311345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>
            <a:spLocks noGrp="1"/>
          </p:cNvSpPr>
          <p:nvPr>
            <p:ph type="pic" idx="2"/>
          </p:nvPr>
        </p:nvSpPr>
        <p:spPr>
          <a:xfrm>
            <a:off x="622800" y="1958025"/>
            <a:ext cx="3644400" cy="3504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2" name="Google Shape;52;p3"/>
          <p:cNvGrpSpPr/>
          <p:nvPr/>
        </p:nvGrpSpPr>
        <p:grpSpPr>
          <a:xfrm flipH="1">
            <a:off x="10756091" y="536725"/>
            <a:ext cx="792253" cy="230688"/>
            <a:chOff x="745813" y="1290313"/>
            <a:chExt cx="1236350" cy="360000"/>
          </a:xfrm>
        </p:grpSpPr>
        <p:sp>
          <p:nvSpPr>
            <p:cNvPr id="53" name="Google Shape;53;p3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59" name="Google Shape;59;p3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61" name="Google Shape;61;p3"/>
          <p:cNvSpPr/>
          <p:nvPr/>
        </p:nvSpPr>
        <p:spPr>
          <a:xfrm>
            <a:off x="622800" y="1621725"/>
            <a:ext cx="3644400" cy="336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flipH="1">
            <a:off x="3400241" y="1678300"/>
            <a:ext cx="792253" cy="230688"/>
            <a:chOff x="745813" y="1290313"/>
            <a:chExt cx="1236350" cy="360000"/>
          </a:xfrm>
        </p:grpSpPr>
        <p:sp>
          <p:nvSpPr>
            <p:cNvPr id="63" name="Google Shape;63;p3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68" name="Google Shape;68;p3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69" name="Google Shape;69;p3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grpSp>
        <p:nvGrpSpPr>
          <p:cNvPr id="71" name="Google Shape;71;p3"/>
          <p:cNvGrpSpPr/>
          <p:nvPr/>
        </p:nvGrpSpPr>
        <p:grpSpPr>
          <a:xfrm>
            <a:off x="1454318" y="168189"/>
            <a:ext cx="792208" cy="710851"/>
            <a:chOff x="304016" y="596485"/>
            <a:chExt cx="1168621" cy="1048607"/>
          </a:xfrm>
        </p:grpSpPr>
        <p:sp>
          <p:nvSpPr>
            <p:cNvPr id="72" name="Google Shape;72;p3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470393" y="168189"/>
            <a:ext cx="792208" cy="710851"/>
            <a:chOff x="304016" y="596485"/>
            <a:chExt cx="1168621" cy="1048607"/>
          </a:xfrm>
        </p:grpSpPr>
        <p:sp>
          <p:nvSpPr>
            <p:cNvPr id="77" name="Google Shape;77;p3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68226" y="596485"/>
              <a:ext cx="1004410" cy="1048606"/>
            </a:xfrm>
            <a:custGeom>
              <a:avLst/>
              <a:gdLst/>
              <a:ahLst/>
              <a:cxnLst/>
              <a:rect l="l" t="t" r="r" b="b"/>
              <a:pathLst>
                <a:path w="1004410" h="1048606" extrusionOk="0">
                  <a:moveTo>
                    <a:pt x="1006556" y="169569"/>
                  </a:moveTo>
                  <a:lnTo>
                    <a:pt x="1006556" y="1050441"/>
                  </a:lnTo>
                  <a:lnTo>
                    <a:pt x="2146" y="1050441"/>
                  </a:lnTo>
                  <a:lnTo>
                    <a:pt x="2146" y="45935"/>
                  </a:lnTo>
                  <a:cubicBezTo>
                    <a:pt x="2146" y="21550"/>
                    <a:pt x="21863" y="1834"/>
                    <a:pt x="46245" y="1834"/>
                  </a:cubicBezTo>
                  <a:cubicBezTo>
                    <a:pt x="46245" y="1834"/>
                    <a:pt x="46341" y="1834"/>
                    <a:pt x="46341" y="1834"/>
                  </a:cubicBezTo>
                  <a:lnTo>
                    <a:pt x="395812" y="1834"/>
                  </a:lnTo>
                  <a:cubicBezTo>
                    <a:pt x="420197" y="1834"/>
                    <a:pt x="439914" y="21550"/>
                    <a:pt x="439914" y="45935"/>
                  </a:cubicBezTo>
                  <a:lnTo>
                    <a:pt x="439914" y="81272"/>
                  </a:lnTo>
                  <a:cubicBezTo>
                    <a:pt x="439914" y="105657"/>
                    <a:pt x="459727" y="125468"/>
                    <a:pt x="484109" y="125468"/>
                  </a:cubicBezTo>
                  <a:lnTo>
                    <a:pt x="962456" y="125468"/>
                  </a:lnTo>
                  <a:cubicBezTo>
                    <a:pt x="986840" y="125468"/>
                    <a:pt x="1006556" y="145186"/>
                    <a:pt x="1006556" y="169569"/>
                  </a:cubicBezTo>
                  <a:close/>
                </a:path>
              </a:pathLst>
            </a:custGeom>
            <a:solidFill>
              <a:srgbClr val="000000">
                <a:alpha val="235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357475" y="829775"/>
              <a:ext cx="1061700" cy="745500"/>
            </a:xfrm>
            <a:prstGeom prst="parallelogram">
              <a:avLst>
                <a:gd name="adj" fmla="val 28709"/>
              </a:avLst>
            </a:prstGeom>
            <a:solidFill>
              <a:srgbClr val="F3F3F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04016" y="991868"/>
              <a:ext cx="1168621" cy="653224"/>
            </a:xfrm>
            <a:custGeom>
              <a:avLst/>
              <a:gdLst/>
              <a:ahLst/>
              <a:cxnLst/>
              <a:rect l="l" t="t" r="r" b="b"/>
              <a:pathLst>
                <a:path w="1168621" h="653224" extrusionOk="0">
                  <a:moveTo>
                    <a:pt x="1170767" y="655058"/>
                  </a:moveTo>
                  <a:lnTo>
                    <a:pt x="164547" y="655058"/>
                  </a:lnTo>
                  <a:lnTo>
                    <a:pt x="2146" y="64508"/>
                  </a:lnTo>
                  <a:cubicBezTo>
                    <a:pt x="2146" y="29932"/>
                    <a:pt x="30244" y="1834"/>
                    <a:pt x="64819" y="1834"/>
                  </a:cubicBezTo>
                  <a:lnTo>
                    <a:pt x="945692" y="1834"/>
                  </a:lnTo>
                  <a:cubicBezTo>
                    <a:pt x="980267" y="1929"/>
                    <a:pt x="1008270" y="29932"/>
                    <a:pt x="1008366" y="64508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537575" y="480150"/>
            <a:ext cx="11116800" cy="58977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537575" y="480150"/>
            <a:ext cx="11116800" cy="336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 flipH="1">
            <a:off x="10802891" y="536725"/>
            <a:ext cx="792253" cy="230688"/>
            <a:chOff x="745813" y="1290313"/>
            <a:chExt cx="1236350" cy="360000"/>
          </a:xfrm>
        </p:grpSpPr>
        <p:sp>
          <p:nvSpPr>
            <p:cNvPr id="126" name="Google Shape;126;p5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131" name="Google Shape;131;p5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132" name="Google Shape;132;p5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537575" y="816450"/>
            <a:ext cx="3325800" cy="556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4106925" y="24816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8064850" y="24816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3"/>
          </p:nvPr>
        </p:nvSpPr>
        <p:spPr>
          <a:xfrm>
            <a:off x="8064850" y="443720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 idx="4"/>
          </p:nvPr>
        </p:nvSpPr>
        <p:spPr>
          <a:xfrm>
            <a:off x="5126875" y="1785925"/>
            <a:ext cx="227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 txBox="1">
            <a:spLocks noGrp="1"/>
          </p:cNvSpPr>
          <p:nvPr>
            <p:ph type="title" idx="5"/>
          </p:nvPr>
        </p:nvSpPr>
        <p:spPr>
          <a:xfrm>
            <a:off x="9084850" y="1785925"/>
            <a:ext cx="227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6"/>
          </p:nvPr>
        </p:nvSpPr>
        <p:spPr>
          <a:xfrm>
            <a:off x="9084850" y="3741428"/>
            <a:ext cx="227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7"/>
          </p:nvPr>
        </p:nvSpPr>
        <p:spPr>
          <a:xfrm>
            <a:off x="4106925" y="4437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 idx="8"/>
          </p:nvPr>
        </p:nvSpPr>
        <p:spPr>
          <a:xfrm>
            <a:off x="5126875" y="3741425"/>
            <a:ext cx="227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1494150" y="1256400"/>
            <a:ext cx="9203700" cy="434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2401350" y="218350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2401350" y="42671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548838" y="1803550"/>
            <a:ext cx="5247300" cy="447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6502463" y="1804450"/>
            <a:ext cx="5247300" cy="447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6502463" y="1804450"/>
            <a:ext cx="5247300" cy="336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7"/>
          <p:cNvGrpSpPr/>
          <p:nvPr/>
        </p:nvGrpSpPr>
        <p:grpSpPr>
          <a:xfrm flipH="1">
            <a:off x="10898129" y="1861025"/>
            <a:ext cx="792253" cy="230688"/>
            <a:chOff x="745813" y="1290313"/>
            <a:chExt cx="1236350" cy="360000"/>
          </a:xfrm>
        </p:grpSpPr>
        <p:sp>
          <p:nvSpPr>
            <p:cNvPr id="152" name="Google Shape;152;p7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157" name="Google Shape;157;p7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158" name="Google Shape;158;p7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548850" y="683900"/>
            <a:ext cx="112008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873350" y="2459704"/>
            <a:ext cx="4560000" cy="312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2"/>
          </p:nvPr>
        </p:nvSpPr>
        <p:spPr>
          <a:xfrm>
            <a:off x="6865242" y="2459700"/>
            <a:ext cx="4560000" cy="312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548838" y="1803550"/>
            <a:ext cx="5247300" cy="336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7"/>
          <p:cNvGrpSpPr/>
          <p:nvPr/>
        </p:nvGrpSpPr>
        <p:grpSpPr>
          <a:xfrm flipH="1">
            <a:off x="4944429" y="1860125"/>
            <a:ext cx="792253" cy="230688"/>
            <a:chOff x="745813" y="1290313"/>
            <a:chExt cx="1236350" cy="360000"/>
          </a:xfrm>
        </p:grpSpPr>
        <p:sp>
          <p:nvSpPr>
            <p:cNvPr id="165" name="Google Shape;165;p7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170" name="Google Shape;170;p7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171" name="Google Shape;171;p7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/>
          <p:nvPr/>
        </p:nvSpPr>
        <p:spPr>
          <a:xfrm>
            <a:off x="904800" y="880500"/>
            <a:ext cx="10382400" cy="509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04775" y="880500"/>
            <a:ext cx="10382400" cy="336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8"/>
          <p:cNvGrpSpPr/>
          <p:nvPr/>
        </p:nvGrpSpPr>
        <p:grpSpPr>
          <a:xfrm flipH="1">
            <a:off x="10435616" y="937075"/>
            <a:ext cx="792253" cy="230688"/>
            <a:chOff x="745813" y="1290313"/>
            <a:chExt cx="1236350" cy="360000"/>
          </a:xfrm>
        </p:grpSpPr>
        <p:sp>
          <p:nvSpPr>
            <p:cNvPr id="177" name="Google Shape;177;p8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182" name="Google Shape;182;p8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183" name="Google Shape;183;p8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231650" y="1626775"/>
            <a:ext cx="972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1231650" y="2446575"/>
            <a:ext cx="9728700" cy="308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Daily Agenda">
  <p:cSld name="CUSTOM_24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/>
          <p:nvPr/>
        </p:nvSpPr>
        <p:spPr>
          <a:xfrm>
            <a:off x="465750" y="1449200"/>
            <a:ext cx="6001800" cy="495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6825449" y="1449200"/>
            <a:ext cx="4880700" cy="2299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title"/>
          </p:nvPr>
        </p:nvSpPr>
        <p:spPr>
          <a:xfrm>
            <a:off x="380025" y="192500"/>
            <a:ext cx="114321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title" idx="2"/>
          </p:nvPr>
        </p:nvSpPr>
        <p:spPr>
          <a:xfrm>
            <a:off x="656375" y="1919975"/>
            <a:ext cx="55680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title" idx="3"/>
          </p:nvPr>
        </p:nvSpPr>
        <p:spPr>
          <a:xfrm>
            <a:off x="6915225" y="1919975"/>
            <a:ext cx="46683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1"/>
          </p:nvPr>
        </p:nvSpPr>
        <p:spPr>
          <a:xfrm>
            <a:off x="656375" y="2588150"/>
            <a:ext cx="5568000" cy="27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700"/>
            </a:lvl1pPr>
            <a:lvl2pPr lvl="1" rtl="0">
              <a:spcBef>
                <a:spcPts val="1000"/>
              </a:spcBef>
              <a:spcAft>
                <a:spcPts val="0"/>
              </a:spcAft>
              <a:buSzPts val="1900"/>
              <a:buChar char="○"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4"/>
          </p:nvPr>
        </p:nvSpPr>
        <p:spPr>
          <a:xfrm>
            <a:off x="6907400" y="2588150"/>
            <a:ext cx="46683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6825449" y="4107500"/>
            <a:ext cx="4880700" cy="2299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55" name="Google Shape;355;p19"/>
          <p:cNvSpPr txBox="1">
            <a:spLocks noGrp="1"/>
          </p:cNvSpPr>
          <p:nvPr>
            <p:ph type="title" idx="5"/>
          </p:nvPr>
        </p:nvSpPr>
        <p:spPr>
          <a:xfrm>
            <a:off x="6907400" y="4591400"/>
            <a:ext cx="46683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6" name="Google Shape;356;p19"/>
          <p:cNvSpPr txBox="1">
            <a:spLocks noGrp="1"/>
          </p:cNvSpPr>
          <p:nvPr>
            <p:ph type="subTitle" idx="6"/>
          </p:nvPr>
        </p:nvSpPr>
        <p:spPr>
          <a:xfrm>
            <a:off x="6907400" y="5273100"/>
            <a:ext cx="46683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465752" y="1449200"/>
            <a:ext cx="6001800" cy="3363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 flipH="1">
            <a:off x="5615829" y="1505775"/>
            <a:ext cx="792253" cy="230688"/>
            <a:chOff x="745813" y="1290313"/>
            <a:chExt cx="1236350" cy="360000"/>
          </a:xfrm>
        </p:grpSpPr>
        <p:sp>
          <p:nvSpPr>
            <p:cNvPr id="359" name="Google Shape;359;p19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365" name="Google Shape;365;p19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367" name="Google Shape;367;p19"/>
          <p:cNvSpPr/>
          <p:nvPr/>
        </p:nvSpPr>
        <p:spPr>
          <a:xfrm>
            <a:off x="6825449" y="1449200"/>
            <a:ext cx="4880700" cy="336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9"/>
          <p:cNvGrpSpPr/>
          <p:nvPr/>
        </p:nvGrpSpPr>
        <p:grpSpPr>
          <a:xfrm flipH="1">
            <a:off x="10850379" y="1505775"/>
            <a:ext cx="792253" cy="230688"/>
            <a:chOff x="745813" y="1290313"/>
            <a:chExt cx="1236350" cy="360000"/>
          </a:xfrm>
        </p:grpSpPr>
        <p:sp>
          <p:nvSpPr>
            <p:cNvPr id="369" name="Google Shape;369;p19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374" name="Google Shape;374;p19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375" name="Google Shape;375;p19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377" name="Google Shape;377;p19"/>
          <p:cNvSpPr/>
          <p:nvPr/>
        </p:nvSpPr>
        <p:spPr>
          <a:xfrm>
            <a:off x="6825449" y="4107500"/>
            <a:ext cx="4880700" cy="336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19"/>
          <p:cNvGrpSpPr/>
          <p:nvPr/>
        </p:nvGrpSpPr>
        <p:grpSpPr>
          <a:xfrm flipH="1">
            <a:off x="10858479" y="4164075"/>
            <a:ext cx="792253" cy="230688"/>
            <a:chOff x="745813" y="1290313"/>
            <a:chExt cx="1236350" cy="360000"/>
          </a:xfrm>
        </p:grpSpPr>
        <p:sp>
          <p:nvSpPr>
            <p:cNvPr id="379" name="Google Shape;379;p19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384" name="Google Shape;384;p19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385" name="Google Shape;385;p19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-5400000">
            <a:off x="2688684" y="-2690838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rgbClr val="FFFFFF">
              <a:alpha val="32700"/>
            </a:srgbClr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anosima"/>
              <a:buNone/>
              <a:defRPr sz="40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●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○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■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●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○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■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●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Light"/>
              <a:buChar char="○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exend Light"/>
              <a:buChar char="■"/>
              <a:defRPr sz="19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000000">
              <a:alpha val="235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>
            <a:spLocks noGrp="1"/>
          </p:cNvSpPr>
          <p:nvPr>
            <p:ph type="subTitle" idx="1"/>
          </p:nvPr>
        </p:nvSpPr>
        <p:spPr>
          <a:xfrm>
            <a:off x="2052650" y="5225200"/>
            <a:ext cx="91632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под </a:t>
            </a:r>
            <a:r>
              <a:rPr lang="ru-RU" dirty="0" smtClean="0"/>
              <a:t>руководством </a:t>
            </a:r>
            <a:r>
              <a:rPr lang="ru-RU" dirty="0"/>
              <a:t>Натальи Федоровны </a:t>
            </a:r>
            <a:r>
              <a:rPr lang="ru-RU" dirty="0" smtClean="0"/>
              <a:t>Виноградовой, 2001-2002 учебный год</a:t>
            </a:r>
          </a:p>
        </p:txBody>
      </p:sp>
      <p:sp>
        <p:nvSpPr>
          <p:cNvPr id="403" name="Google Shape;403;p21"/>
          <p:cNvSpPr txBox="1">
            <a:spLocks noGrp="1"/>
          </p:cNvSpPr>
          <p:nvPr>
            <p:ph type="title"/>
          </p:nvPr>
        </p:nvSpPr>
        <p:spPr>
          <a:xfrm>
            <a:off x="1719072" y="1626500"/>
            <a:ext cx="9820656" cy="360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dirty="0"/>
              <a:t>Анализ УМК «Начальная школа 21 века»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5436425" y="809772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Цели:</a:t>
            </a:r>
            <a:endParaRPr dirty="0"/>
          </a:p>
        </p:txBody>
      </p:sp>
      <p:sp>
        <p:nvSpPr>
          <p:cNvPr id="409" name="Google Shape;409;p22"/>
          <p:cNvSpPr txBox="1">
            <a:spLocks noGrp="1"/>
          </p:cNvSpPr>
          <p:nvPr>
            <p:ph type="body" idx="1"/>
          </p:nvPr>
        </p:nvSpPr>
        <p:spPr>
          <a:xfrm>
            <a:off x="4863956" y="2224523"/>
            <a:ext cx="6433456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/>
              <a:t>Развитие личности школьника, формирование общих способностей и эрудиции в соответствии с индивидуальными возможностями и особенностями каждого.</a:t>
            </a:r>
          </a:p>
          <a:p>
            <a:pPr marL="0" lvl="0" indent="0">
              <a:buNone/>
            </a:pPr>
            <a:r>
              <a:rPr lang="ru-RU" sz="2400" dirty="0" smtClean="0"/>
              <a:t>Становление </a:t>
            </a:r>
            <a:r>
              <a:rPr lang="ru-RU" sz="2400" dirty="0"/>
              <a:t>элементарной культуры деятельности, овладение основными компонентами учебной деятельности.</a:t>
            </a:r>
          </a:p>
          <a:p>
            <a:pPr marL="0" lvl="0" indent="0">
              <a:buNone/>
            </a:pPr>
            <a:r>
              <a:rPr lang="ru-RU" sz="2400" dirty="0" smtClean="0"/>
              <a:t>Формирование </a:t>
            </a:r>
            <a:r>
              <a:rPr lang="ru-RU" sz="2400" dirty="0"/>
              <a:t>готовности к самообразованию.</a:t>
            </a:r>
            <a:endParaRPr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9" y="2002533"/>
            <a:ext cx="3396107" cy="342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"/>
          <p:cNvSpPr txBox="1">
            <a:spLocks noGrp="1"/>
          </p:cNvSpPr>
          <p:nvPr>
            <p:ph type="title"/>
          </p:nvPr>
        </p:nvSpPr>
        <p:spPr>
          <a:xfrm>
            <a:off x="1300059" y="1352455"/>
            <a:ext cx="972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</a:t>
            </a:r>
            <a:endParaRPr dirty="0"/>
          </a:p>
        </p:txBody>
      </p:sp>
      <p:sp>
        <p:nvSpPr>
          <p:cNvPr id="453" name="Google Shape;453;p24"/>
          <p:cNvSpPr txBox="1">
            <a:spLocks noGrp="1"/>
          </p:cNvSpPr>
          <p:nvPr>
            <p:ph type="body" idx="1"/>
          </p:nvPr>
        </p:nvSpPr>
        <p:spPr>
          <a:xfrm>
            <a:off x="995855" y="2239160"/>
            <a:ext cx="9388256" cy="264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Целостное гармоничное развитие личности школьника.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Становление элементарной культуры учебной деятельности (умение принимать учебную задачу, определять учебные операции, проводить контроль и самооценку).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готовности школьника к самообразованию.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3914900" y="899292"/>
            <a:ext cx="7597396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 smtClean="0"/>
              <a:t>Обучение грамоте и чтению. Букварь.</a:t>
            </a:r>
          </a:p>
          <a:p>
            <a:pPr marL="0" lvl="0" indent="0">
              <a:buNone/>
            </a:pPr>
            <a:r>
              <a:rPr lang="ru-RU" sz="1800" dirty="0" smtClean="0"/>
              <a:t>Авторы: </a:t>
            </a:r>
            <a:r>
              <a:rPr lang="ru-RU" sz="1800" dirty="0" err="1" smtClean="0"/>
              <a:t>Журова</a:t>
            </a:r>
            <a:r>
              <a:rPr lang="ru-RU" sz="1800" dirty="0" smtClean="0"/>
              <a:t> Л.Е., Евдокимова О.А.</a:t>
            </a:r>
          </a:p>
          <a:p>
            <a:pPr marL="0" lvl="0" indent="0">
              <a:buNone/>
            </a:pPr>
            <a:r>
              <a:rPr lang="ru-RU" sz="1800" dirty="0" smtClean="0"/>
              <a:t>Русский язык.</a:t>
            </a:r>
          </a:p>
          <a:p>
            <a:pPr marL="0" indent="0">
              <a:buNone/>
            </a:pPr>
            <a:r>
              <a:rPr lang="ru-RU" sz="1800" dirty="0"/>
              <a:t>Авторы: </a:t>
            </a:r>
            <a:r>
              <a:rPr lang="ru-RU" sz="1800" dirty="0" smtClean="0"/>
              <a:t>Иванов С.В., Евдокимова О.А., Кузнецова М.И.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Литературное чтение.</a:t>
            </a:r>
          </a:p>
          <a:p>
            <a:pPr marL="0" indent="0">
              <a:buNone/>
            </a:pPr>
            <a:r>
              <a:rPr lang="ru-RU" sz="1800" dirty="0" smtClean="0"/>
              <a:t>Автор: </a:t>
            </a:r>
            <a:r>
              <a:rPr lang="ru-RU" sz="1800" dirty="0" err="1" smtClean="0"/>
              <a:t>Евросинина</a:t>
            </a:r>
            <a:r>
              <a:rPr lang="ru-RU" sz="1800" dirty="0" smtClean="0"/>
              <a:t> Л.А. 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Математика.</a:t>
            </a:r>
          </a:p>
          <a:p>
            <a:pPr marL="0" indent="0">
              <a:buNone/>
            </a:pPr>
            <a:r>
              <a:rPr lang="ru-RU" sz="1800" dirty="0"/>
              <a:t>Авторы: </a:t>
            </a:r>
            <a:r>
              <a:rPr lang="ru-RU" sz="1800" dirty="0" err="1" smtClean="0"/>
              <a:t>Рудницкая</a:t>
            </a:r>
            <a:r>
              <a:rPr lang="ru-RU" sz="1800" dirty="0" smtClean="0"/>
              <a:t> В.Н., и </a:t>
            </a:r>
            <a:r>
              <a:rPr lang="ru-RU" sz="1800" dirty="0" err="1" smtClean="0"/>
              <a:t>др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Окружающий мир.</a:t>
            </a:r>
          </a:p>
          <a:p>
            <a:pPr marL="0" indent="0">
              <a:buNone/>
            </a:pPr>
            <a:r>
              <a:rPr lang="ru-RU" sz="1800" dirty="0"/>
              <a:t>Авторы: </a:t>
            </a:r>
            <a:r>
              <a:rPr lang="ru-RU" sz="1800" dirty="0" smtClean="0"/>
              <a:t>Виноградова Н.Ф. и др.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 smtClean="0"/>
              <a:t>Технология.</a:t>
            </a:r>
          </a:p>
          <a:p>
            <a:pPr marL="0" indent="0">
              <a:buNone/>
            </a:pPr>
            <a:r>
              <a:rPr lang="ru-RU" sz="1800" dirty="0" smtClean="0"/>
              <a:t>Авторы</a:t>
            </a:r>
            <a:r>
              <a:rPr lang="ru-RU" sz="1800" dirty="0"/>
              <a:t>: </a:t>
            </a:r>
            <a:r>
              <a:rPr lang="ru-RU" sz="1800" dirty="0" err="1" smtClean="0"/>
              <a:t>Лутцева</a:t>
            </a:r>
            <a:r>
              <a:rPr lang="ru-RU" sz="1800" dirty="0" smtClean="0"/>
              <a:t> Е.А.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Музыка.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Авторы</a:t>
            </a:r>
            <a:r>
              <a:rPr lang="ru-RU" sz="1800" dirty="0"/>
              <a:t>: </a:t>
            </a:r>
            <a:r>
              <a:rPr lang="ru-RU" sz="1800" dirty="0" smtClean="0"/>
              <a:t>Усачева В.О., Школяр Л.В.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Изобразительное искусство.</a:t>
            </a:r>
          </a:p>
          <a:p>
            <a:pPr marL="0" indent="0">
              <a:buNone/>
            </a:pPr>
            <a:r>
              <a:rPr lang="ru-RU" sz="1800" dirty="0" smtClean="0"/>
              <a:t>Авторы</a:t>
            </a:r>
            <a:r>
              <a:rPr lang="ru-RU" sz="1800" dirty="0"/>
              <a:t>: </a:t>
            </a:r>
          </a:p>
          <a:p>
            <a:pPr marL="0" lvl="0" indent="0">
              <a:buNone/>
            </a:pPr>
            <a:r>
              <a:rPr lang="ru-RU" sz="1800" dirty="0" smtClean="0"/>
              <a:t>Савенкова Л.Г., </a:t>
            </a:r>
            <a:r>
              <a:rPr lang="ru-RU" sz="1800" dirty="0" err="1" smtClean="0"/>
              <a:t>Ермолинская</a:t>
            </a:r>
            <a:r>
              <a:rPr lang="ru-RU" sz="1800" dirty="0" smtClean="0"/>
              <a:t> Е.А.</a:t>
            </a:r>
            <a:endParaRPr sz="1800" dirty="0"/>
          </a:p>
        </p:txBody>
      </p:sp>
      <p:sp>
        <p:nvSpPr>
          <p:cNvPr id="435" name="Google Shape;435;p23"/>
          <p:cNvSpPr txBox="1">
            <a:spLocks noGrp="1"/>
          </p:cNvSpPr>
          <p:nvPr>
            <p:ph type="title"/>
          </p:nvPr>
        </p:nvSpPr>
        <p:spPr>
          <a:xfrm>
            <a:off x="537575" y="816450"/>
            <a:ext cx="3325800" cy="556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Содержание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667" l="0" r="99000">
                        <a14:foregroundMark x1="13250" y1="31500" x2="15875" y2="39167"/>
                        <a14:foregroundMark x1="15875" y1="57500" x2="21125" y2="67000"/>
                        <a14:foregroundMark x1="13500" y1="83000" x2="15875" y2="91500"/>
                        <a14:foregroundMark x1="31625" y1="77833" x2="35500" y2="85000"/>
                        <a14:foregroundMark x1="17125" y1="49500" x2="19625" y2="56833"/>
                        <a14:foregroundMark x1="77625" y1="78667" x2="82125" y2="89167"/>
                        <a14:foregroundMark x1="30625" y1="68667" x2="33500" y2="68333"/>
                        <a14:foregroundMark x1="74250" y1="94667" x2="76625" y2="94333"/>
                        <a14:foregroundMark x1="74000" y1="94833" x2="73625" y2="94000"/>
                        <a14:foregroundMark x1="73750" y1="71333" x2="79750" y2="70833"/>
                        <a14:foregroundMark x1="58250" y1="95000" x2="66125" y2="94500"/>
                        <a14:foregroundMark x1="43500" y1="95667" x2="49875" y2="94500"/>
                        <a14:foregroundMark x1="24250" y1="31833" x2="24500" y2="34167"/>
                        <a14:foregroundMark x1="24250" y1="38333" x2="24250" y2="43333"/>
                        <a14:foregroundMark x1="66000" y1="63833" x2="70875" y2="48667"/>
                        <a14:foregroundMark x1="63250" y1="46000" x2="67375" y2="45667"/>
                        <a14:foregroundMark x1="70250" y1="23000" x2="78000" y2="38833"/>
                        <a14:foregroundMark x1="40500" y1="28833" x2="47500" y2="38667"/>
                        <a14:foregroundMark x1="47500" y1="49667" x2="47500" y2="49667"/>
                        <a14:foregroundMark x1="39500" y1="44000" x2="41625" y2="43667"/>
                        <a14:foregroundMark x1="33250" y1="45833" x2="33250" y2="45833"/>
                        <a14:foregroundMark x1="31750" y1="45833" x2="31750" y2="45833"/>
                        <a14:foregroundMark x1="63750" y1="67333" x2="63750" y2="67333"/>
                        <a14:foregroundMark x1="59500" y1="71167" x2="59500" y2="71167"/>
                        <a14:foregroundMark x1="48750" y1="72000" x2="48750" y2="72000"/>
                        <a14:foregroundMark x1="46250" y1="71333" x2="46250" y2="71333"/>
                        <a14:foregroundMark x1="74375" y1="87000" x2="82000" y2="78833"/>
                        <a14:foregroundMark x1="12500" y1="59333" x2="12125" y2="54500"/>
                        <a14:foregroundMark x1="12125" y1="64500" x2="12125" y2="61167"/>
                        <a14:foregroundMark x1="12500" y1="53833" x2="12125" y2="46833"/>
                        <a14:foregroundMark x1="12125" y1="67667" x2="13750" y2="62667"/>
                        <a14:backgroundMark x1="43250" y1="70167" x2="69500" y2="69167"/>
                        <a14:backgroundMark x1="30000" y1="45000" x2="56500" y2="45333"/>
                        <a14:backgroundMark x1="44875" y1="47167" x2="44750" y2="56500"/>
                        <a14:backgroundMark x1="44625" y1="58667" x2="45000" y2="68833"/>
                        <a14:backgroundMark x1="67875" y1="44500" x2="66750" y2="43500"/>
                        <a14:backgroundMark x1="68750" y1="44667" x2="73375" y2="45000"/>
                        <a14:backgroundMark x1="73375" y1="45167" x2="77000" y2="4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08" r="8431"/>
          <a:stretch/>
        </p:blipFill>
        <p:spPr bwMode="auto">
          <a:xfrm>
            <a:off x="306703" y="3345180"/>
            <a:ext cx="3735311" cy="254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"/>
          <p:cNvSpPr/>
          <p:nvPr/>
        </p:nvSpPr>
        <p:spPr>
          <a:xfrm>
            <a:off x="1494150" y="1256400"/>
            <a:ext cx="9203700" cy="336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25"/>
          <p:cNvGrpSpPr/>
          <p:nvPr/>
        </p:nvGrpSpPr>
        <p:grpSpPr>
          <a:xfrm flipH="1">
            <a:off x="9846316" y="1312975"/>
            <a:ext cx="792253" cy="230688"/>
            <a:chOff x="745813" y="1290313"/>
            <a:chExt cx="1236350" cy="360000"/>
          </a:xfrm>
        </p:grpSpPr>
        <p:sp>
          <p:nvSpPr>
            <p:cNvPr id="480" name="Google Shape;480;p25"/>
            <p:cNvSpPr/>
            <p:nvPr/>
          </p:nvSpPr>
          <p:spPr>
            <a:xfrm>
              <a:off x="74581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1183988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1622163" y="1290313"/>
              <a:ext cx="360000" cy="3600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255988" y="1362313"/>
              <a:ext cx="216000" cy="216000"/>
            </a:xfrm>
            <a:prstGeom prst="frame">
              <a:avLst>
                <a:gd name="adj1" fmla="val 664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1677763" y="1554059"/>
              <a:ext cx="248400" cy="14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grpSp>
          <p:nvGrpSpPr>
            <p:cNvPr id="485" name="Google Shape;485;p25"/>
            <p:cNvGrpSpPr/>
            <p:nvPr/>
          </p:nvGrpSpPr>
          <p:grpSpPr>
            <a:xfrm>
              <a:off x="832821" y="1377491"/>
              <a:ext cx="190941" cy="186000"/>
              <a:chOff x="2210355" y="-492159"/>
              <a:chExt cx="190941" cy="186000"/>
            </a:xfrm>
          </p:grpSpPr>
          <p:sp>
            <p:nvSpPr>
              <p:cNvPr id="486" name="Google Shape;486;p25"/>
              <p:cNvSpPr/>
              <p:nvPr/>
            </p:nvSpPr>
            <p:spPr>
              <a:xfrm rot="2702936">
                <a:off x="2184243" y="-406372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 rot="8102936">
                <a:off x="2179151" y="-406374"/>
                <a:ext cx="248407" cy="1442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50" tIns="137150" rIns="137150" bIns="1371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00"/>
              </a:p>
            </p:txBody>
          </p:sp>
        </p:grpSp>
      </p:grpSp>
      <p:sp>
        <p:nvSpPr>
          <p:cNvPr id="488" name="Google Shape;488;p25"/>
          <p:cNvSpPr txBox="1">
            <a:spLocks noGrp="1"/>
          </p:cNvSpPr>
          <p:nvPr>
            <p:ph type="body" idx="1"/>
          </p:nvPr>
        </p:nvSpPr>
        <p:spPr>
          <a:xfrm>
            <a:off x="1771429" y="2509469"/>
            <a:ext cx="8636451" cy="24648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buNone/>
            </a:pPr>
            <a:r>
              <a:rPr lang="ru-RU" sz="2000" dirty="0" smtClean="0"/>
              <a:t>УМК «Начальная школа </a:t>
            </a:r>
            <a:r>
              <a:rPr lang="en-US" sz="2000" dirty="0" err="1" smtClean="0"/>
              <a:t>XXl</a:t>
            </a:r>
            <a:r>
              <a:rPr lang="ru-RU" sz="2000" dirty="0" smtClean="0"/>
              <a:t> век» </a:t>
            </a:r>
            <a:r>
              <a:rPr lang="ru-RU" sz="2000" dirty="0"/>
              <a:t>ставит перед ребенком задачи, которые он должен решить сам. Меньше готовой информации — больше поисковой деятельности. Авторы программы заявляют о дифференцированном подходе к обучению и о доступности для учащихся с самыми разными способностями. Но от любого ребенка задания требуют усилий, размышлений, поиска ответа, а не заучивания правил и повторения типовых задач.</a:t>
            </a:r>
            <a:endParaRPr sz="2000" dirty="0"/>
          </a:p>
        </p:txBody>
      </p:sp>
      <p:sp>
        <p:nvSpPr>
          <p:cNvPr id="489" name="Google Shape;489;p25"/>
          <p:cNvSpPr txBox="1">
            <a:spLocks noGrp="1"/>
          </p:cNvSpPr>
          <p:nvPr>
            <p:ph type="title"/>
          </p:nvPr>
        </p:nvSpPr>
        <p:spPr>
          <a:xfrm>
            <a:off x="2330230" y="1017152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Главная особенность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0622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1"/>
          <p:cNvSpPr txBox="1">
            <a:spLocks noGrp="1"/>
          </p:cNvSpPr>
          <p:nvPr>
            <p:ph type="title" idx="2"/>
          </p:nvPr>
        </p:nvSpPr>
        <p:spPr>
          <a:xfrm>
            <a:off x="656375" y="1919975"/>
            <a:ext cx="55680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400" dirty="0"/>
              <a:t>Оценка качества учебных материалов</a:t>
            </a:r>
            <a:endParaRPr sz="2400" dirty="0"/>
          </a:p>
        </p:txBody>
      </p:sp>
      <p:sp>
        <p:nvSpPr>
          <p:cNvPr id="904" name="Google Shape;904;p41"/>
          <p:cNvSpPr txBox="1">
            <a:spLocks noGrp="1"/>
          </p:cNvSpPr>
          <p:nvPr>
            <p:ph type="title" idx="3"/>
          </p:nvPr>
        </p:nvSpPr>
        <p:spPr>
          <a:xfrm>
            <a:off x="6915225" y="1919975"/>
            <a:ext cx="46683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000" dirty="0"/>
              <a:t>Оценка соответствия учебных материалов учебной программе</a:t>
            </a:r>
            <a:endParaRPr sz="2000" dirty="0"/>
          </a:p>
        </p:txBody>
      </p:sp>
      <p:sp>
        <p:nvSpPr>
          <p:cNvPr id="905" name="Google Shape;905;p41"/>
          <p:cNvSpPr txBox="1">
            <a:spLocks noGrp="1"/>
          </p:cNvSpPr>
          <p:nvPr>
            <p:ph type="title" idx="5"/>
          </p:nvPr>
        </p:nvSpPr>
        <p:spPr>
          <a:xfrm>
            <a:off x="6907400" y="4591400"/>
            <a:ext cx="4668300" cy="5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2000" dirty="0"/>
              <a:t>Оценка эффективности учебных материалов</a:t>
            </a:r>
            <a:endParaRPr sz="2000" dirty="0"/>
          </a:p>
        </p:txBody>
      </p:sp>
      <p:sp>
        <p:nvSpPr>
          <p:cNvPr id="906" name="Google Shape;906;p41"/>
          <p:cNvSpPr txBox="1">
            <a:spLocks noGrp="1"/>
          </p:cNvSpPr>
          <p:nvPr>
            <p:ph type="subTitle" idx="1"/>
          </p:nvPr>
        </p:nvSpPr>
        <p:spPr>
          <a:xfrm>
            <a:off x="656375" y="2588150"/>
            <a:ext cx="5568000" cy="276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1400" dirty="0"/>
              <a:t>Учебно-методический комплект позволяет успешно решать одну из приоритетных задач начального образованная — формирование основных компонентов  учебной деятельности  </a:t>
            </a:r>
            <a:r>
              <a:rPr lang="ru-RU" sz="1400" dirty="0" smtClean="0"/>
              <a:t>(ответ </a:t>
            </a:r>
            <a:r>
              <a:rPr lang="ru-RU" sz="1400" dirty="0"/>
              <a:t>на вопросы «зачем я учусь», «что я должен делать, чтобы решить эту учебную  задачу»,  «каким  способом  я  выполняю учебную  задачу и как я это делаю», «каковы мои успехи  и что у меня не получается»).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ru-RU" sz="1400" dirty="0" smtClean="0"/>
              <a:t>Комплект </a:t>
            </a:r>
            <a:r>
              <a:rPr lang="ru-RU" sz="1400" dirty="0"/>
              <a:t>учебников «Начальная школа XXI века» реализует в образовательном процессе право ребенка на свою индивидуальность. Все средства обучения содержат материал,  который позволяет учителю учесть индивидуальный темп и успешность обучения каждого ребенка, а также уровень его общего развития.</a:t>
            </a:r>
            <a:endParaRPr sz="1400" dirty="0"/>
          </a:p>
        </p:txBody>
      </p:sp>
      <p:sp>
        <p:nvSpPr>
          <p:cNvPr id="907" name="Google Shape;907;p41"/>
          <p:cNvSpPr txBox="1">
            <a:spLocks noGrp="1"/>
          </p:cNvSpPr>
          <p:nvPr>
            <p:ph type="subTitle" idx="4"/>
          </p:nvPr>
        </p:nvSpPr>
        <p:spPr>
          <a:xfrm>
            <a:off x="6907400" y="2588150"/>
            <a:ext cx="46683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Все учебники комплекта "Гармония" соответствуют ФГОС и рекомендованы Министерством образования и науки Российской Федерации, включены в Федеральный перечень учебников.</a:t>
            </a:r>
            <a:endParaRPr dirty="0"/>
          </a:p>
        </p:txBody>
      </p:sp>
      <p:sp>
        <p:nvSpPr>
          <p:cNvPr id="908" name="Google Shape;908;p41"/>
          <p:cNvSpPr txBox="1">
            <a:spLocks noGrp="1"/>
          </p:cNvSpPr>
          <p:nvPr>
            <p:ph type="subTitle" idx="6"/>
          </p:nvPr>
        </p:nvSpPr>
        <p:spPr>
          <a:xfrm>
            <a:off x="6766560" y="5273095"/>
            <a:ext cx="498856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/>
            <a:r>
              <a:rPr lang="ru-RU" dirty="0"/>
              <a:t>Материал учебников и печатных тетрадей </a:t>
            </a:r>
            <a:r>
              <a:rPr lang="ru-RU" dirty="0" smtClean="0"/>
              <a:t>помогает </a:t>
            </a:r>
            <a:r>
              <a:rPr lang="ru-RU" dirty="0"/>
              <a:t>активизировать внимание, память и мышление школьника, что способствует выработке самоконтроля, самостоятельности.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2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>
            <a:spLocks noGrp="1"/>
          </p:cNvSpPr>
          <p:nvPr>
            <p:ph type="title"/>
          </p:nvPr>
        </p:nvSpPr>
        <p:spPr>
          <a:xfrm>
            <a:off x="548850" y="683900"/>
            <a:ext cx="112008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Плюсы и минусы</a:t>
            </a:r>
            <a:endParaRPr dirty="0"/>
          </a:p>
        </p:txBody>
      </p:sp>
      <p:sp>
        <p:nvSpPr>
          <p:cNvPr id="558" name="Google Shape;558;p29"/>
          <p:cNvSpPr txBox="1">
            <a:spLocks noGrp="1"/>
          </p:cNvSpPr>
          <p:nvPr>
            <p:ph type="body" idx="2"/>
          </p:nvPr>
        </p:nvSpPr>
        <p:spPr>
          <a:xfrm>
            <a:off x="6865242" y="2459700"/>
            <a:ext cx="4560000" cy="312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Нет </a:t>
            </a:r>
            <a:r>
              <a:rPr lang="ru-RU" dirty="0"/>
              <a:t>четкой подачи материалов по «Русскому языку» и «Математике»</a:t>
            </a:r>
          </a:p>
          <a:p>
            <a:pPr marL="0" lvl="0" indent="0">
              <a:buNone/>
            </a:pPr>
            <a:r>
              <a:rPr lang="ru-RU" dirty="0"/>
              <a:t>мало практических заданий с устным </a:t>
            </a:r>
            <a:r>
              <a:rPr lang="ru-RU" dirty="0" smtClean="0"/>
              <a:t>счетом;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Таблицу </a:t>
            </a:r>
            <a:r>
              <a:rPr lang="ru-RU" dirty="0"/>
              <a:t>умножения изучают уже в конце 1 класса</a:t>
            </a:r>
          </a:p>
          <a:p>
            <a:pPr marL="0" lvl="0" indent="0">
              <a:buNone/>
            </a:pPr>
            <a:r>
              <a:rPr lang="ru-RU" dirty="0" smtClean="0"/>
              <a:t>Программа </a:t>
            </a:r>
            <a:r>
              <a:rPr lang="ru-RU" dirty="0"/>
              <a:t>не подходит для медлительных детей</a:t>
            </a:r>
          </a:p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«Литературном чтении» много больших текстов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559" name="Google Shape;559;p29"/>
          <p:cNvSpPr txBox="1">
            <a:spLocks noGrp="1"/>
          </p:cNvSpPr>
          <p:nvPr>
            <p:ph type="body" idx="1"/>
          </p:nvPr>
        </p:nvSpPr>
        <p:spPr>
          <a:xfrm>
            <a:off x="873350" y="2459704"/>
            <a:ext cx="4560000" cy="312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Ребенок </a:t>
            </a:r>
            <a:r>
              <a:rPr lang="ru-RU" dirty="0"/>
              <a:t>— исследователь, равноправный участник образовательного процесса наряду с </a:t>
            </a:r>
            <a:r>
              <a:rPr lang="ru-RU" dirty="0" smtClean="0"/>
              <a:t>учителем, учится сам </a:t>
            </a:r>
            <a:r>
              <a:rPr lang="ru-RU" dirty="0"/>
              <a:t>искать ответы на </a:t>
            </a:r>
            <a:r>
              <a:rPr lang="ru-RU" dirty="0" smtClean="0"/>
              <a:t>вопросы.</a:t>
            </a:r>
          </a:p>
          <a:p>
            <a:pPr marL="0" lvl="0" indent="0">
              <a:buNone/>
            </a:pPr>
            <a:r>
              <a:rPr lang="ru-RU" dirty="0" smtClean="0"/>
              <a:t>Плавный </a:t>
            </a:r>
            <a:r>
              <a:rPr lang="ru-RU" dirty="0"/>
              <a:t>период адаптации ребёнка к школе — объем изучаемого материала повышается постепенно, в игровой форме с помощью заданий на смекалку и фантазию.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3E6DE"/>
      </a:lt1>
      <a:dk2>
        <a:srgbClr val="434343"/>
      </a:dk2>
      <a:lt2>
        <a:srgbClr val="EEEEEE"/>
      </a:lt2>
      <a:accent1>
        <a:srgbClr val="F07E66"/>
      </a:accent1>
      <a:accent2>
        <a:srgbClr val="F4AE69"/>
      </a:accent2>
      <a:accent3>
        <a:srgbClr val="A3CEC5"/>
      </a:accent3>
      <a:accent4>
        <a:srgbClr val="F0B2B7"/>
      </a:accent4>
      <a:accent5>
        <a:srgbClr val="000000"/>
      </a:accent5>
      <a:accent6>
        <a:srgbClr val="E59D8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492</Words>
  <Application>Microsoft Office PowerPoint</Application>
  <PresentationFormat>Произвольный</PresentationFormat>
  <Paragraphs>45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Roboto Slab</vt:lpstr>
      <vt:lpstr>Aldrich</vt:lpstr>
      <vt:lpstr>Abril Fatface</vt:lpstr>
      <vt:lpstr>Times New Roman</vt:lpstr>
      <vt:lpstr>Lexend Light</vt:lpstr>
      <vt:lpstr>Belanosima</vt:lpstr>
      <vt:lpstr>SlidesMania</vt:lpstr>
      <vt:lpstr>Анализ УМК «Начальная школа 21 века»</vt:lpstr>
      <vt:lpstr>Цели:</vt:lpstr>
      <vt:lpstr>Задачи</vt:lpstr>
      <vt:lpstr>Содержание   </vt:lpstr>
      <vt:lpstr>Главная особенность</vt:lpstr>
      <vt:lpstr>Оценка качества учебных материалов</vt:lpstr>
      <vt:lpstr>Плюсы и минусы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УМК «Гармония»</dc:title>
  <cp:lastModifiedBy>Настя</cp:lastModifiedBy>
  <cp:revision>10</cp:revision>
  <dcterms:modified xsi:type="dcterms:W3CDTF">2023-12-19T13:29:11Z</dcterms:modified>
</cp:coreProperties>
</file>